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7"/>
  </p:handoutMasterIdLst>
  <p:sldIdLst>
    <p:sldId id="256" r:id="rId2"/>
    <p:sldId id="282" r:id="rId3"/>
    <p:sldId id="284" r:id="rId4"/>
    <p:sldId id="274" r:id="rId5"/>
    <p:sldId id="268" r:id="rId6"/>
    <p:sldId id="264" r:id="rId7"/>
    <p:sldId id="265" r:id="rId8"/>
    <p:sldId id="283" r:id="rId9"/>
    <p:sldId id="266" r:id="rId10"/>
    <p:sldId id="278" r:id="rId11"/>
    <p:sldId id="259" r:id="rId12"/>
    <p:sldId id="287" r:id="rId13"/>
    <p:sldId id="263" r:id="rId14"/>
    <p:sldId id="273" r:id="rId15"/>
    <p:sldId id="292" r:id="rId16"/>
    <p:sldId id="258" r:id="rId17"/>
    <p:sldId id="286" r:id="rId18"/>
    <p:sldId id="262" r:id="rId19"/>
    <p:sldId id="280" r:id="rId20"/>
    <p:sldId id="276" r:id="rId21"/>
    <p:sldId id="288" r:id="rId22"/>
    <p:sldId id="270" r:id="rId23"/>
    <p:sldId id="260" r:id="rId24"/>
    <p:sldId id="257" r:id="rId25"/>
    <p:sldId id="269" r:id="rId26"/>
    <p:sldId id="261" r:id="rId27"/>
    <p:sldId id="267" r:id="rId28"/>
    <p:sldId id="275" r:id="rId29"/>
    <p:sldId id="279" r:id="rId30"/>
    <p:sldId id="277" r:id="rId31"/>
    <p:sldId id="271" r:id="rId32"/>
    <p:sldId id="291" r:id="rId33"/>
    <p:sldId id="285" r:id="rId34"/>
    <p:sldId id="289" r:id="rId35"/>
    <p:sldId id="281" r:id="rId36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37929A-89AA-4F65-BA03-B889B387DE1A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37A6AE-B990-44BA-87EC-50B57C3985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4EE81F7-80FB-436D-B2EB-9C7329280C71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C47BF82-D0F3-4370-AB74-1CD4BB4BD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963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AE8B-F909-4F0D-BF8A-0E0800112DDA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42AB5-89FE-49A7-B4AA-A3B3324F6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78727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1D11-E43E-43F6-BCC6-D4D87EB0C736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779E0-C566-4D06-8CD1-4D1718F74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7644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C7FFF-7533-4825-AC49-08E3E7847E5A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0E743-164F-48AF-960A-84A760B02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13625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BEC04A7-4F95-4598-9087-5536703BD080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940B593-CA8B-4AFC-82BF-EC6B67A6E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68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6A0C-B959-427C-BA4E-95111AF9E564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F1AD8-AC30-4B5F-BF9B-AC84FB6E3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05307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2DCE-7804-457D-BCB6-DF9C885B89CF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7198-7FE9-43CB-A4E0-3A34F2567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22197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5C77-3224-4511-A9BF-D35BD2092267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5E4E6-A663-4BC8-833E-29D2B6200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53881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811F0-55A0-423D-8C5B-7299D2AD9571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17A68-6582-4A12-A0FB-714E3600F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09424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93A4-DCAB-4628-8BD5-4FB47B78AA39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00C5-C601-42A2-965F-A2C568662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98198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FED5-7BB2-49B3-8930-2DA7676B332B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7ECD48A-F6FB-425C-83E4-670B0DEDF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279040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8DE15E75-C9C9-451D-AE57-DCFEDF7C2685}" type="datetimeFigureOut">
              <a:rPr lang="en-US" altLang="en-US"/>
              <a:pPr>
                <a:defRPr/>
              </a:pPr>
              <a:t>6/1/2018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D9F6C5AC-90A1-44F1-BE1D-FE81AEA42E3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21" r:id="rId2"/>
    <p:sldLayoutId id="2147483930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31" r:id="rId9"/>
    <p:sldLayoutId id="2147483927" r:id="rId10"/>
    <p:sldLayoutId id="2147483928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EXPOSURES TO AVOID IN PREGNANCY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PATRICK DUFF, M.D.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ORIGINAL FDA CLASSIFICATION OF DRUGS IN PREGNANCY</a:t>
            </a:r>
            <a:endParaRPr lang="en-US" dirty="0">
              <a:ea typeface="+mj-ea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9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FDA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CLASS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EXPLANATION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9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No harm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No harm but limited human studies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Animal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studies suggest risk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9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Harmful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94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Absolutely contraindicated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62" name="TextBox 2"/>
          <p:cNvSpPr txBox="1">
            <a:spLocks noChangeArrowheads="1"/>
          </p:cNvSpPr>
          <p:nvPr/>
        </p:nvSpPr>
        <p:spPr bwMode="auto">
          <a:xfrm>
            <a:off x="1524000" y="6369050"/>
            <a:ext cx="5114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Discontinued in the summer of 2015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ACE INHIBITORS AND ARBs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Most likely adverse fetal effect?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Is the effect reversible?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Is there a safe period in pregnancy to use these drugs?</a:t>
            </a:r>
            <a:endParaRPr lang="en-US" sz="3600" dirty="0">
              <a:ea typeface="+mn-ea"/>
            </a:endParaRPr>
          </a:p>
        </p:txBody>
      </p:sp>
      <p:pic>
        <p:nvPicPr>
          <p:cNvPr id="15364" name="Content Placeholder 4" descr="tet1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362200"/>
            <a:ext cx="3200400" cy="3657600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BETA BLOCKERS</a:t>
            </a:r>
          </a:p>
        </p:txBody>
      </p:sp>
      <p:pic>
        <p:nvPicPr>
          <p:cNvPr id="16387" name="Content Placeholder 4" descr="ter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362200"/>
            <a:ext cx="3124200" cy="3352800"/>
          </a:xfrm>
        </p:spPr>
      </p:pic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Usual indications?</a:t>
            </a:r>
          </a:p>
          <a:p>
            <a:r>
              <a:rPr lang="en-US" altLang="en-US" sz="3600" smtClean="0">
                <a:ea typeface="ＭＳ Ｐゴシック" panose="020B0600070205080204" pitchFamily="34" charset="-128"/>
              </a:rPr>
              <a:t>Adverse fetal effects?</a:t>
            </a: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CARBEMAZEPINE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Possible indications in the mother?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Most likely harmful effects in the baby?</a:t>
            </a:r>
          </a:p>
        </p:txBody>
      </p:sp>
      <p:pic>
        <p:nvPicPr>
          <p:cNvPr id="17412" name="Content Placeholder 4" descr="tet1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2113" y="2819400"/>
            <a:ext cx="2514600" cy="2514600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COUMADIN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Most likely adverse effect in the fetus?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Alternative agents for anticoagulation in pregnancy?</a:t>
            </a:r>
          </a:p>
        </p:txBody>
      </p:sp>
      <p:pic>
        <p:nvPicPr>
          <p:cNvPr id="18436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8288" y="2438400"/>
            <a:ext cx="2981325" cy="3048000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DOLUTEGRAVIR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What is the usual indication for use of this drug?</a:t>
            </a:r>
          </a:p>
          <a:p>
            <a:r>
              <a:rPr lang="en-US" sz="3200" dirty="0" smtClean="0"/>
              <a:t>What is the mechanism of action of this drug?</a:t>
            </a:r>
          </a:p>
          <a:p>
            <a:r>
              <a:rPr lang="en-US" sz="3200" dirty="0" smtClean="0"/>
              <a:t>What is the newly described fetal anomaly associated with use of this drug in early pregnancy?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0388043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HEAT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How does the fetus dissipate heat?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Critical time of exposure?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Most likely adverse fetal effect?</a:t>
            </a:r>
          </a:p>
        </p:txBody>
      </p:sp>
      <p:pic>
        <p:nvPicPr>
          <p:cNvPr id="19460" name="Content Placeholder 4" descr="tet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362200"/>
            <a:ext cx="3276600" cy="3733800"/>
          </a:xfr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ISOTRETINOIN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Most likely prescriber?</a:t>
            </a:r>
          </a:p>
          <a:p>
            <a:r>
              <a:rPr lang="en-US" altLang="en-US" sz="3600" smtClean="0">
                <a:ea typeface="ＭＳ Ｐゴシック" panose="020B0600070205080204" pitchFamily="34" charset="-128"/>
              </a:rPr>
              <a:t>Indication?</a:t>
            </a:r>
          </a:p>
          <a:p>
            <a:r>
              <a:rPr lang="en-US" altLang="en-US" sz="3600" smtClean="0">
                <a:ea typeface="ＭＳ Ｐゴシック" panose="020B0600070205080204" pitchFamily="34" charset="-128"/>
              </a:rPr>
              <a:t>Adverse fetal effects?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sz="3200" smtClean="0">
              <a:ea typeface="ＭＳ Ｐゴシック" panose="020B0600070205080204" pitchFamily="34" charset="-128"/>
            </a:endParaRPr>
          </a:p>
          <a:p>
            <a:endParaRPr lang="en-US" altLang="en-US" sz="3200" smtClean="0">
              <a:ea typeface="ＭＳ Ｐゴシック" panose="020B0600070205080204" pitchFamily="34" charset="-128"/>
            </a:endParaRPr>
          </a:p>
        </p:txBody>
      </p:sp>
      <p:pic>
        <p:nvPicPr>
          <p:cNvPr id="20484" name="Content Placeholder 4" descr="ter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362200"/>
            <a:ext cx="3581400" cy="3352800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LITHIUM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Usual indication in the mother?</a:t>
            </a:r>
          </a:p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Most likely harmful effect in the fetus?</a:t>
            </a:r>
          </a:p>
        </p:txBody>
      </p:sp>
      <p:pic>
        <p:nvPicPr>
          <p:cNvPr id="21508" name="Content Placeholder 4" descr="tet1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209800"/>
            <a:ext cx="3124200" cy="3352800"/>
          </a:xfr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METHAMPHETAMINE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Most likely adverse fetal effect?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Most likely adverse neonatal effect?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Effect on breast feeding?</a:t>
            </a:r>
          </a:p>
        </p:txBody>
      </p:sp>
      <p:pic>
        <p:nvPicPr>
          <p:cNvPr id="22532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0" y="3048000"/>
            <a:ext cx="3946525" cy="2209800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POWER OF THE M.D.</a:t>
            </a:r>
          </a:p>
        </p:txBody>
      </p:sp>
      <p:pic>
        <p:nvPicPr>
          <p:cNvPr id="6147" name="Content Placeholder 5" descr="ll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7400"/>
            <a:ext cx="3124200" cy="3657600"/>
          </a:xfrm>
        </p:spPr>
      </p:pic>
      <p:pic>
        <p:nvPicPr>
          <p:cNvPr id="6148" name="Content Placeholder 6" descr="ll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133600"/>
            <a:ext cx="2895600" cy="3200400"/>
          </a:xfrm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NARCOTICS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Two most likely sources of exposure?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Most likely adverse fetal effects?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Most likely adverse neonatal effect?</a:t>
            </a:r>
          </a:p>
        </p:txBody>
      </p:sp>
      <p:pic>
        <p:nvPicPr>
          <p:cNvPr id="23556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514600"/>
            <a:ext cx="3276600" cy="2667000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NSAIDS</a:t>
            </a:r>
          </a:p>
        </p:txBody>
      </p:sp>
      <p:pic>
        <p:nvPicPr>
          <p:cNvPr id="24579" name="Content Placeholder 5" descr="ter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114800"/>
            <a:ext cx="2057400" cy="2133600"/>
          </a:xfrm>
        </p:spPr>
      </p:pic>
      <p:sp>
        <p:nvSpPr>
          <p:cNvPr id="24580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Usual indications?</a:t>
            </a:r>
          </a:p>
          <a:p>
            <a:r>
              <a:rPr lang="en-US" altLang="en-US" sz="3600" smtClean="0">
                <a:ea typeface="ＭＳ Ｐゴシック" panose="020B0600070205080204" pitchFamily="34" charset="-128"/>
              </a:rPr>
              <a:t>Adverse maternal effects?</a:t>
            </a:r>
          </a:p>
          <a:p>
            <a:r>
              <a:rPr lang="en-US" altLang="en-US" sz="3600" smtClean="0">
                <a:ea typeface="ＭＳ Ｐゴシック" panose="020B0600070205080204" pitchFamily="34" charset="-128"/>
              </a:rPr>
              <a:t>Adverse fetal effects?</a:t>
            </a:r>
          </a:p>
        </p:txBody>
      </p:sp>
      <p:pic>
        <p:nvPicPr>
          <p:cNvPr id="24581" name="Picture 8" descr="ter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057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PHENYTOIN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Usual indication?</a:t>
            </a:r>
          </a:p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Most likely adverse fetal effects?</a:t>
            </a:r>
          </a:p>
        </p:txBody>
      </p:sp>
      <p:pic>
        <p:nvPicPr>
          <p:cNvPr id="25604" name="Content Placeholder 4" descr="tet1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362200"/>
            <a:ext cx="3200400" cy="2895600"/>
          </a:xfr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QUINOLONES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Usual indications?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Most likely harmful effect in the fetus?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Acceptable indications in pregnancy?</a:t>
            </a:r>
          </a:p>
        </p:txBody>
      </p:sp>
      <p:pic>
        <p:nvPicPr>
          <p:cNvPr id="26628" name="Content Placeholder 4" descr="tet2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362200"/>
            <a:ext cx="3048000" cy="3200400"/>
          </a:xfrm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RADIATION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Dose threshold?</a:t>
            </a:r>
          </a:p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Most likely adverse fetal effect?</a:t>
            </a:r>
          </a:p>
        </p:txBody>
      </p:sp>
      <p:pic>
        <p:nvPicPr>
          <p:cNvPr id="27652" name="Content Placeholder 5" descr="tet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2362200"/>
            <a:ext cx="3170237" cy="3276600"/>
          </a:xfrm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SSRIs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Usual indication?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Most dangerous of the SSRIs  in pregnancy?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Most likely adverse fetal effect?</a:t>
            </a:r>
          </a:p>
        </p:txBody>
      </p:sp>
      <p:pic>
        <p:nvPicPr>
          <p:cNvPr id="28676" name="Content Placeholder 4" descr="tet1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590800"/>
            <a:ext cx="2438400" cy="3048000"/>
          </a:xfrm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TETRACYCLINE/DOXYCYCLINE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Possible harmful effect in the mother?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Most likely adverse effect in the fetus?</a:t>
            </a:r>
          </a:p>
        </p:txBody>
      </p:sp>
      <p:pic>
        <p:nvPicPr>
          <p:cNvPr id="29700" name="Content Placeholder 4" descr="tet1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667000"/>
            <a:ext cx="3048000" cy="3352800"/>
          </a:xfrm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THALIDOMIDE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Original indication?</a:t>
            </a:r>
          </a:p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Adverse fetal effects?</a:t>
            </a:r>
          </a:p>
        </p:txBody>
      </p:sp>
      <p:pic>
        <p:nvPicPr>
          <p:cNvPr id="30724" name="Content Placeholder 5" descr="tet1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286000"/>
            <a:ext cx="3124200" cy="3352800"/>
          </a:xfrm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TOBACCO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anose="020B0600070205080204" pitchFamily="34" charset="-128"/>
              </a:rPr>
              <a:t>Most likely adverse fetal effects?</a:t>
            </a:r>
          </a:p>
          <a:p>
            <a:pPr eaLnBrk="1" hangingPunct="1"/>
            <a:r>
              <a:rPr lang="en-US" altLang="en-US" sz="4400" smtClean="0">
                <a:ea typeface="ＭＳ Ｐゴシック" panose="020B0600070205080204" pitchFamily="34" charset="-128"/>
              </a:rPr>
              <a:t>Most serious maternal complication?</a:t>
            </a:r>
          </a:p>
        </p:txBody>
      </p:sp>
      <p:pic>
        <p:nvPicPr>
          <p:cNvPr id="31748" name="Content Placeholder 4" descr="tet2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057400"/>
            <a:ext cx="2813050" cy="3760788"/>
          </a:xfrm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TOPIRAMATE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Possible indications?</a:t>
            </a:r>
          </a:p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Newly described adverse fetal effect?</a:t>
            </a:r>
          </a:p>
        </p:txBody>
      </p:sp>
      <p:pic>
        <p:nvPicPr>
          <p:cNvPr id="32772" name="Content Placeholder 4" descr="tet2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133600"/>
            <a:ext cx="3505200" cy="3581400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POTENTIAL FOR HARM</a:t>
            </a:r>
            <a:endParaRPr lang="en-US" dirty="0"/>
          </a:p>
        </p:txBody>
      </p:sp>
      <p:pic>
        <p:nvPicPr>
          <p:cNvPr id="7171" name="Picture 4" descr="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209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ter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ter3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27432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2743200" y="2819400"/>
            <a:ext cx="214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Thalidomide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457200" y="5581650"/>
            <a:ext cx="2217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Valproic acid</a:t>
            </a:r>
          </a:p>
        </p:txBody>
      </p: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6477000" y="5181600"/>
            <a:ext cx="196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Topiramate</a:t>
            </a: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TRIMETHOPRIM-SULFAMETHOXAZOLE</a:t>
            </a:r>
            <a:endParaRPr lang="en-US" dirty="0">
              <a:ea typeface="+mj-ea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Most likely adverse fetal effect with first trimester exposure?</a:t>
            </a:r>
          </a:p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Potential neonatal effect with exposure just prior to delivery?</a:t>
            </a:r>
          </a:p>
        </p:txBody>
      </p:sp>
      <p:pic>
        <p:nvPicPr>
          <p:cNvPr id="3379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6950" y="2819400"/>
            <a:ext cx="3911600" cy="2514600"/>
          </a:xfrm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VALPROIC ACID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Usual indications?</a:t>
            </a:r>
          </a:p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Most likely adverse fetal effect?</a:t>
            </a:r>
          </a:p>
        </p:txBody>
      </p:sp>
      <p:pic>
        <p:nvPicPr>
          <p:cNvPr id="34820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590800"/>
            <a:ext cx="3048000" cy="2328863"/>
          </a:xfrm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ZIDOVUDINE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en-US" altLang="en-US" sz="3200" smtClean="0">
                <a:ea typeface="ＭＳ Ｐゴシック" panose="020B0600070205080204" pitchFamily="34" charset="-128"/>
              </a:rPr>
              <a:t>Most common indication ?</a:t>
            </a:r>
          </a:p>
          <a:p>
            <a:r>
              <a:rPr lang="en-US" altLang="en-US" sz="3200" smtClean="0">
                <a:ea typeface="ＭＳ Ｐゴシック" panose="020B0600070205080204" pitchFamily="34" charset="-128"/>
              </a:rPr>
              <a:t>Most likely adverse fetal effect ?</a:t>
            </a:r>
          </a:p>
        </p:txBody>
      </p:sp>
      <p:pic>
        <p:nvPicPr>
          <p:cNvPr id="3584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250" y="2438400"/>
            <a:ext cx="4792663" cy="3429000"/>
          </a:xfrm>
        </p:spPr>
      </p:pic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MICROORGANISMS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10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51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MICROBE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Arial" pitchFamily="34" charset="0"/>
                          <a:cs typeface="Arial" pitchFamily="34" charset="0"/>
                        </a:rPr>
                        <a:t>TERATOGENIC</a:t>
                      </a:r>
                      <a:r>
                        <a:rPr lang="en-US" sz="3600" baseline="0" smtClean="0">
                          <a:latin typeface="Arial" pitchFamily="34" charset="0"/>
                          <a:cs typeface="Arial" pitchFamily="34" charset="0"/>
                        </a:rPr>
                        <a:t> EFFECTS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1" marB="456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Rubella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1" marB="456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Arial" pitchFamily="34" charset="0"/>
                          <a:cs typeface="Arial" pitchFamily="34" charset="0"/>
                        </a:rPr>
                        <a:t>Varicella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1" marB="456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Arial" pitchFamily="34" charset="0"/>
                          <a:cs typeface="Arial" pitchFamily="34" charset="0"/>
                        </a:rPr>
                        <a:t>CMV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1" marB="45681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1" marB="456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MICROORGANISMS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1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50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/>
                          <a:cs typeface="Arial"/>
                        </a:rPr>
                        <a:t>MICROBE</a:t>
                      </a:r>
                      <a:endParaRPr lang="en-US" sz="3600" dirty="0">
                        <a:latin typeface="Arial"/>
                        <a:cs typeface="Arial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/>
                          <a:cs typeface="Arial"/>
                        </a:rPr>
                        <a:t>TERATOGENIC EFFECTS</a:t>
                      </a:r>
                      <a:endParaRPr lang="en-US" sz="3600" dirty="0">
                        <a:latin typeface="Arial"/>
                        <a:cs typeface="Arial"/>
                      </a:endParaRPr>
                    </a:p>
                  </a:txBody>
                  <a:tcPr marT="45689" marB="45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4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/>
                          <a:cs typeface="Arial"/>
                        </a:rPr>
                        <a:t>Parvovirus</a:t>
                      </a:r>
                      <a:endParaRPr lang="en-US" sz="3600" dirty="0">
                        <a:latin typeface="Arial"/>
                        <a:cs typeface="Arial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rial"/>
                        <a:cs typeface="Arial"/>
                      </a:endParaRPr>
                    </a:p>
                  </a:txBody>
                  <a:tcPr marT="45689" marB="45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41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/>
                          <a:cs typeface="Arial"/>
                        </a:rPr>
                        <a:t>Toxoplasmosis</a:t>
                      </a:r>
                      <a:endParaRPr lang="en-US" sz="3600" dirty="0">
                        <a:latin typeface="Arial"/>
                        <a:cs typeface="Arial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rial"/>
                        <a:cs typeface="Arial"/>
                      </a:endParaRPr>
                    </a:p>
                  </a:txBody>
                  <a:tcPr marT="45689" marB="45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41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Arial"/>
                          <a:cs typeface="Arial"/>
                        </a:rPr>
                        <a:t>Zika</a:t>
                      </a:r>
                      <a:r>
                        <a:rPr lang="en-US" sz="3600" dirty="0" smtClean="0">
                          <a:latin typeface="Arial"/>
                          <a:cs typeface="Arial"/>
                        </a:rPr>
                        <a:t> virus</a:t>
                      </a:r>
                      <a:endParaRPr lang="en-US" sz="3600" dirty="0">
                        <a:latin typeface="Arial"/>
                        <a:cs typeface="Arial"/>
                      </a:endParaRPr>
                    </a:p>
                  </a:txBody>
                  <a:tcPr marT="45689" marB="45689"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Arial"/>
                        <a:cs typeface="Arial"/>
                      </a:endParaRPr>
                    </a:p>
                  </a:txBody>
                  <a:tcPr marT="45689" marB="45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>
                <a:ea typeface="ＭＳ Ｐゴシック" panose="020B0600070205080204" pitchFamily="34" charset="-128"/>
              </a:rPr>
              <a:t>EXPOSURE TO TERATOGENS</a:t>
            </a:r>
            <a:br>
              <a:rPr lang="en-US" altLang="en-US" sz="4400" smtClean="0">
                <a:ea typeface="ＭＳ Ｐゴシック" panose="020B0600070205080204" pitchFamily="34" charset="-128"/>
              </a:rPr>
            </a:br>
            <a:r>
              <a:rPr lang="en-US" altLang="en-US" sz="4400" smtClean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389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Think carefully before prescribing any drug in pregnancy, especially in the first trimester</a:t>
            </a:r>
          </a:p>
          <a:p>
            <a:r>
              <a:rPr lang="en-US" altLang="en-US" sz="3600" smtClean="0">
                <a:ea typeface="ＭＳ Ｐゴシック" panose="020B0600070205080204" pitchFamily="34" charset="-128"/>
              </a:rPr>
              <a:t>If you are unsure about the safety of a drug, ask for consultation from your obstetric colleague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MECHANISMS OF PLACENTAL TRANSFER</a:t>
            </a:r>
            <a:endParaRPr lang="en-US" dirty="0">
              <a:ea typeface="+mj-ea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Simple diffusion</a:t>
            </a:r>
          </a:p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Facilitated diffusion</a:t>
            </a:r>
          </a:p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Active transport</a:t>
            </a:r>
          </a:p>
          <a:p>
            <a:pPr eaLnBrk="1" hangingPunct="1"/>
            <a:r>
              <a:rPr lang="en-US" altLang="en-US" sz="4000" smtClean="0">
                <a:ea typeface="ＭＳ Ｐゴシック" panose="020B0600070205080204" pitchFamily="34" charset="-128"/>
              </a:rPr>
              <a:t>Pinocytosis</a:t>
            </a:r>
          </a:p>
        </p:txBody>
      </p:sp>
      <p:pic>
        <p:nvPicPr>
          <p:cNvPr id="819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971800"/>
            <a:ext cx="3937000" cy="2362200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POSSIBLE TERATOGENIC EFFECTS</a:t>
            </a:r>
            <a:endParaRPr lang="en-US" dirty="0">
              <a:ea typeface="+mj-ea"/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anose="020B0600070205080204" pitchFamily="34" charset="-128"/>
              </a:rPr>
              <a:t>Anatomic abnormality</a:t>
            </a:r>
          </a:p>
          <a:p>
            <a:pPr eaLnBrk="1" hangingPunct="1"/>
            <a:r>
              <a:rPr lang="en-US" altLang="en-US" sz="4400" smtClean="0">
                <a:ea typeface="ＭＳ Ｐゴシック" panose="020B0600070205080204" pitchFamily="34" charset="-128"/>
              </a:rPr>
              <a:t>Impaired growth</a:t>
            </a:r>
          </a:p>
        </p:txBody>
      </p:sp>
      <p:pic>
        <p:nvPicPr>
          <p:cNvPr id="9220" name="Content Placeholder 5" descr="tet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514600"/>
            <a:ext cx="3276600" cy="3505200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TYPES OF TERATOGENS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Medications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Thalidomide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Environmental agents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Irradiation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Heat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Chemicals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Smoking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Microorganisms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ea typeface="+mn-ea"/>
              </a:rPr>
              <a:t>Maternal diabetes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 smtClean="0">
              <a:ea typeface="+mn-ea"/>
            </a:endParaRP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2362200"/>
            <a:ext cx="3251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TRIMESTER OF GREATEST FETAL VULNERABILITY</a:t>
            </a:r>
            <a:endParaRPr lang="en-US" dirty="0">
              <a:ea typeface="+mj-ea"/>
            </a:endParaRPr>
          </a:p>
        </p:txBody>
      </p:sp>
      <p:pic>
        <p:nvPicPr>
          <p:cNvPr id="11267" name="Content Placeholder 3" descr="tet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3048000" cy="3362325"/>
          </a:xfrm>
        </p:spPr>
      </p:pic>
      <p:pic>
        <p:nvPicPr>
          <p:cNvPr id="11268" name="Picture 5" descr="tet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97313"/>
            <a:ext cx="17526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 Arrow 2"/>
          <p:cNvSpPr/>
          <p:nvPr/>
        </p:nvSpPr>
        <p:spPr>
          <a:xfrm>
            <a:off x="1447800" y="5530850"/>
            <a:ext cx="484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MOST LIKELY ORGAN SYSTEMS AFFECTED</a:t>
            </a:r>
          </a:p>
        </p:txBody>
      </p:sp>
      <p:pic>
        <p:nvPicPr>
          <p:cNvPr id="12291" name="Content Placeholder 5" descr="ll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09800"/>
            <a:ext cx="4114800" cy="3565525"/>
          </a:xfrm>
        </p:spPr>
      </p:pic>
      <p:pic>
        <p:nvPicPr>
          <p:cNvPr id="12292" name="Content Placeholder 6" descr="ll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3325" y="2133600"/>
            <a:ext cx="4111625" cy="3352800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ANIMAL MODELS TO ASSESS TERATOGENECITY</a:t>
            </a:r>
            <a:endParaRPr lang="en-US" dirty="0"/>
          </a:p>
        </p:txBody>
      </p:sp>
      <p:pic>
        <p:nvPicPr>
          <p:cNvPr id="13315" name="Picture 3" descr="te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7600"/>
            <a:ext cx="39624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tet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209800"/>
            <a:ext cx="3143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500</Words>
  <Application>Microsoft Office PowerPoint</Application>
  <PresentationFormat>On-screen Show (4:3)</PresentationFormat>
  <Paragraphs>132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Calibri</vt:lpstr>
      <vt:lpstr>Constantia</vt:lpstr>
      <vt:lpstr>Wingdings 2</vt:lpstr>
      <vt:lpstr>Flow</vt:lpstr>
      <vt:lpstr>EXPOSURES TO AVOID IN PREGNANCY</vt:lpstr>
      <vt:lpstr>POWER OF THE M.D.</vt:lpstr>
      <vt:lpstr>POTENTIAL FOR HARM</vt:lpstr>
      <vt:lpstr>MECHANISMS OF PLACENTAL TRANSFER</vt:lpstr>
      <vt:lpstr>POSSIBLE TERATOGENIC EFFECTS</vt:lpstr>
      <vt:lpstr>TYPES OF TERATOGENS</vt:lpstr>
      <vt:lpstr>TRIMESTER OF GREATEST FETAL VULNERABILITY</vt:lpstr>
      <vt:lpstr>MOST LIKELY ORGAN SYSTEMS AFFECTED</vt:lpstr>
      <vt:lpstr>ANIMAL MODELS TO ASSESS TERATOGENECITY</vt:lpstr>
      <vt:lpstr>ORIGINAL FDA CLASSIFICATION OF DRUGS IN PREGNANCY</vt:lpstr>
      <vt:lpstr>ACE INHIBITORS AND ARBs</vt:lpstr>
      <vt:lpstr>BETA BLOCKERS</vt:lpstr>
      <vt:lpstr>CARBEMAZEPINE</vt:lpstr>
      <vt:lpstr>COUMADIN</vt:lpstr>
      <vt:lpstr>DOLUTEGRAVIR</vt:lpstr>
      <vt:lpstr>HEAT</vt:lpstr>
      <vt:lpstr>ISOTRETINOIN</vt:lpstr>
      <vt:lpstr>LITHIUM</vt:lpstr>
      <vt:lpstr>METHAMPHETAMINE</vt:lpstr>
      <vt:lpstr>NARCOTICS</vt:lpstr>
      <vt:lpstr>NSAIDS</vt:lpstr>
      <vt:lpstr>PHENYTOIN</vt:lpstr>
      <vt:lpstr>QUINOLONES</vt:lpstr>
      <vt:lpstr>RADIATION</vt:lpstr>
      <vt:lpstr>SSRIs</vt:lpstr>
      <vt:lpstr>TETRACYCLINE/DOXYCYCLINE</vt:lpstr>
      <vt:lpstr>THALIDOMIDE</vt:lpstr>
      <vt:lpstr>TOBACCO </vt:lpstr>
      <vt:lpstr>TOPIRAMATE</vt:lpstr>
      <vt:lpstr>TRIMETHOPRIM-SULFAMETHOXAZOLE</vt:lpstr>
      <vt:lpstr>VALPROIC ACID</vt:lpstr>
      <vt:lpstr>ZIDOVUDINE</vt:lpstr>
      <vt:lpstr>MICROORGANISMS</vt:lpstr>
      <vt:lpstr>MICROORGANISMS</vt:lpstr>
      <vt:lpstr>EXPOSURE TO TERATOGENS CONCLUSIONS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EXPOSURES TO AVOID IN PREGNANCY</dc:title>
  <dc:creator>College of Medicine</dc:creator>
  <cp:lastModifiedBy>Fletcher,Matthew J</cp:lastModifiedBy>
  <cp:revision>31</cp:revision>
  <cp:lastPrinted>2017-04-05T19:54:36Z</cp:lastPrinted>
  <dcterms:created xsi:type="dcterms:W3CDTF">2011-03-09T23:33:25Z</dcterms:created>
  <dcterms:modified xsi:type="dcterms:W3CDTF">2018-06-01T20:01:17Z</dcterms:modified>
</cp:coreProperties>
</file>